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Default Extension="bin" ContentType="application/vnd.openxmlformats-officedocument.oleObject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xls" ContentType="application/vnd.ms-exce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3" r:id="rId6"/>
    <p:sldId id="262" r:id="rId7"/>
    <p:sldId id="259" r:id="rId8"/>
    <p:sldId id="260" r:id="rId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-1062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9327138" cy="3932713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AA7E9E63-7870-4FC2-A219-32FFDAFE1284}" type="datetimeFigureOut">
              <a:rPr lang="en-US"/>
              <a:pPr>
                <a:defRPr/>
              </a:pPr>
              <a:t>4/13/2011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F789179C-1FB6-47C3-A917-C9600D2D3E3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6D8148A-3265-4D0F-A25F-5269DAE3C959}" type="slidenum">
              <a:rPr lang="en-US" smtClean="0"/>
              <a:pPr/>
              <a:t>1</a:t>
            </a:fld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133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B7558A4F-8493-4641-8EFA-52DFF531285B}" type="slidenum">
              <a:rPr lang="en-US" smtClean="0"/>
              <a:pPr/>
              <a:t>2</a:t>
            </a:fld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E752546D-6BA5-4F8D-8C8A-CB3DB840552B}" type="slidenum">
              <a:rPr lang="en-US" smtClean="0"/>
              <a:pPr/>
              <a:t>3</a:t>
            </a:fld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4ACA79D8-BC58-473C-8441-504311A01BFE}" type="slidenum">
              <a:rPr lang="en-US" smtClean="0"/>
              <a:pPr/>
              <a:t>7</a:t>
            </a:fld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0BBB740A-D5F5-4B01-80B2-9422A1B3E03A}" type="slidenum">
              <a:rPr lang="en-US" smtClean="0"/>
              <a:pPr/>
              <a:t>8</a:t>
            </a:fld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758952"/>
            <a:ext cx="8382000" cy="884238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latin typeface="Arial Black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305800" cy="429736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800">
                <a:latin typeface="Arial" pitchFamily="34" charset="0"/>
                <a:cs typeface="Arial" pitchFamily="34" charset="0"/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17F9D7-833D-4A77-BA44-DB8A75379A2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58952"/>
            <a:ext cx="8382000" cy="884238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latin typeface="Arial Black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305800" cy="429736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800">
                <a:latin typeface="Arial" pitchFamily="34" charset="0"/>
                <a:cs typeface="Arial" pitchFamily="34" charset="0"/>
              </a:defRPr>
            </a:lvl1pPr>
            <a:lvl2pPr>
              <a:buFont typeface="Wingdings" pitchFamily="2" charset="2"/>
              <a:buChar char="§"/>
              <a:defRPr sz="2400">
                <a:latin typeface="Arial" pitchFamily="34" charset="0"/>
                <a:cs typeface="Arial" pitchFamily="34" charset="0"/>
              </a:defRPr>
            </a:lvl2pPr>
            <a:lvl3pPr>
              <a:buFont typeface="Arial" pitchFamily="34" charset="0"/>
              <a:buChar char="–"/>
              <a:defRPr sz="2000">
                <a:latin typeface="Arial" pitchFamily="34" charset="0"/>
                <a:cs typeface="Arial" pitchFamily="34" charset="0"/>
              </a:defRPr>
            </a:lvl3pPr>
            <a:lvl4pPr>
              <a:buFont typeface="Wingdings" pitchFamily="2" charset="2"/>
              <a:buChar char="§"/>
              <a:defRPr sz="1800">
                <a:latin typeface="Arial" pitchFamily="34" charset="0"/>
                <a:cs typeface="Arial" pitchFamily="34" charset="0"/>
              </a:defRPr>
            </a:lvl4pPr>
            <a:lvl5pPr>
              <a:buFont typeface="Arial" pitchFamily="34" charset="0"/>
              <a:buChar char="–"/>
              <a:defRPr sz="180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39DD86-5FE4-4C65-B827-566422113CD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58952"/>
            <a:ext cx="8382000" cy="884238"/>
          </a:xfrm>
          <a:prstGeom prst="rect">
            <a:avLst/>
          </a:prstGeom>
        </p:spPr>
        <p:txBody>
          <a:bodyPr/>
          <a:lstStyle>
            <a:lvl1pPr algn="l">
              <a:defRPr sz="3200" b="1">
                <a:latin typeface="Arial Black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03E7D5-EB8B-4012-8C15-974095FA063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675" y="304800"/>
            <a:ext cx="8001000" cy="1216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66738" y="1752600"/>
            <a:ext cx="3924300" cy="4267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3438" y="1752600"/>
            <a:ext cx="3924300" cy="4267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19812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5FAE89-EB44-4747-9537-6C84D12855D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86800" y="6416675"/>
            <a:ext cx="4572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DC4EA393-C138-447F-9212-A670D287D20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4099" name="Picture 2" descr="M:\H-L_Art\LES\Les101932 Revised Power Point templates\Les101932 Revised Power Point templates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</p:sldLayoutIdLst>
  <p:transition spd="med">
    <p:fade thruBlk="1"/>
  </p:transition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3.bin"/><Relationship Id="rId5" Type="http://schemas.openxmlformats.org/officeDocument/2006/relationships/oleObject" Target="../embeddings/oleObject2.bin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png"/><Relationship Id="rId4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Microsoft_Office_Excel_97-2003_Worksheet1.xls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15963" y="3027363"/>
            <a:ext cx="7772400" cy="78105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en-US" smtClean="0"/>
              <a:t>District Energy Corporation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914400" y="3956050"/>
            <a:ext cx="7351713" cy="201453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eaLnBrk="1" hangingPunct="1">
              <a:lnSpc>
                <a:spcPct val="90000"/>
              </a:lnSpc>
            </a:pPr>
            <a:r>
              <a:rPr lang="en-US" sz="2400" b="1" smtClean="0"/>
              <a:t>Sustainable Project</a:t>
            </a:r>
          </a:p>
          <a:p>
            <a:pPr algn="ctr" eaLnBrk="1" hangingPunct="1">
              <a:lnSpc>
                <a:spcPct val="90000"/>
              </a:lnSpc>
            </a:pPr>
            <a:r>
              <a:rPr lang="en-US" sz="2400" b="1" smtClean="0"/>
              <a:t>SW 40</a:t>
            </a:r>
            <a:r>
              <a:rPr lang="en-US" sz="2400" b="1" baseline="30000" smtClean="0"/>
              <a:t>th</a:t>
            </a:r>
            <a:r>
              <a:rPr lang="en-US" sz="2400" b="1" smtClean="0"/>
              <a:t> Thermal Energy Facility</a:t>
            </a:r>
          </a:p>
          <a:p>
            <a:pPr algn="ctr" eaLnBrk="1" hangingPunct="1">
              <a:lnSpc>
                <a:spcPct val="90000"/>
              </a:lnSpc>
            </a:pPr>
            <a:r>
              <a:rPr lang="en-US" sz="2000" smtClean="0"/>
              <a:t>To Serve the New Lancaster County Adult Detention Facility</a:t>
            </a:r>
          </a:p>
          <a:p>
            <a:pPr eaLnBrk="1" hangingPunct="1">
              <a:lnSpc>
                <a:spcPct val="90000"/>
              </a:lnSpc>
            </a:pPr>
            <a:endParaRPr lang="en-US" sz="2000" i="1" smtClean="0"/>
          </a:p>
          <a:p>
            <a:pPr algn="ctr" eaLnBrk="1" hangingPunct="1">
              <a:lnSpc>
                <a:spcPct val="90000"/>
              </a:lnSpc>
            </a:pPr>
            <a:r>
              <a:rPr lang="en-US" sz="1400" smtClean="0"/>
              <a:t>April 2011</a:t>
            </a:r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62400" y="658813"/>
            <a:ext cx="1287463" cy="1905000"/>
          </a:xfrm>
          <a:prstGeom prst="rect">
            <a:avLst/>
          </a:prstGeom>
          <a:noFill/>
          <a:ln w="38100" cmpd="dbl">
            <a:solidFill>
              <a:schemeClr val="tx1"/>
            </a:solidFill>
            <a:miter lim="800000"/>
            <a:headEnd/>
            <a:tailEnd/>
          </a:ln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3200" smtClean="0">
                <a:latin typeface="Arial Black" pitchFamily="34" charset="0"/>
              </a:rPr>
              <a:t>Project Overview</a:t>
            </a:r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body" sz="half" idx="1"/>
          </p:nvPr>
        </p:nvSpPr>
        <p:spPr bwMode="auto">
          <a:xfrm>
            <a:off x="153988" y="1793875"/>
            <a:ext cx="4392612" cy="8270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809625" indent="-457200"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2000" smtClean="0">
                <a:latin typeface="Verdana" pitchFamily="34" charset="0"/>
                <a:ea typeface="MS PGothic"/>
                <a:cs typeface="MS PGothic"/>
              </a:rPr>
              <a:t>Geothermal Heat Pump Central Plant</a:t>
            </a:r>
          </a:p>
        </p:txBody>
      </p:sp>
      <p:graphicFrame>
        <p:nvGraphicFramePr>
          <p:cNvPr id="1026" name="Object 4"/>
          <p:cNvGraphicFramePr>
            <a:graphicFrameLocks noChangeAspect="1"/>
          </p:cNvGraphicFramePr>
          <p:nvPr>
            <p:ph sz="half" idx="2"/>
          </p:nvPr>
        </p:nvGraphicFramePr>
        <p:xfrm>
          <a:off x="5373688" y="2654300"/>
          <a:ext cx="2463800" cy="2463800"/>
        </p:xfrm>
        <a:graphic>
          <a:graphicData uri="http://schemas.openxmlformats.org/presentationml/2006/ole">
            <p:oleObj spid="_x0000_s1026" name="Image" r:id="rId4" imgW="2463492" imgH="2463492" progId="">
              <p:embed/>
            </p:oleObj>
          </a:graphicData>
        </a:graphic>
      </p:graphicFrame>
      <p:graphicFrame>
        <p:nvGraphicFramePr>
          <p:cNvPr id="1027" name="Object 8"/>
          <p:cNvGraphicFramePr>
            <a:graphicFrameLocks noChangeAspect="1"/>
          </p:cNvGraphicFramePr>
          <p:nvPr/>
        </p:nvGraphicFramePr>
        <p:xfrm>
          <a:off x="4835525" y="1474788"/>
          <a:ext cx="3849688" cy="2236787"/>
        </p:xfrm>
        <a:graphic>
          <a:graphicData uri="http://schemas.openxmlformats.org/presentationml/2006/ole">
            <p:oleObj spid="_x0000_s1027" name="Bitmap Image" r:id="rId5" imgW="38095238" imgH="22142857" progId="PBrush">
              <p:embed/>
            </p:oleObj>
          </a:graphicData>
        </a:graphic>
      </p:graphicFrame>
      <p:sp>
        <p:nvSpPr>
          <p:cNvPr id="1031" name="TextBox 8"/>
          <p:cNvSpPr txBox="1">
            <a:spLocks noChangeArrowheads="1"/>
          </p:cNvSpPr>
          <p:nvPr/>
        </p:nvSpPr>
        <p:spPr bwMode="auto">
          <a:xfrm>
            <a:off x="153988" y="2570163"/>
            <a:ext cx="4062412" cy="3354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9625" indent="-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2000">
                <a:ea typeface="MS PGothic"/>
                <a:cs typeface="MS PGothic"/>
              </a:rPr>
              <a:t>Serving County Adult Detention Facility</a:t>
            </a:r>
          </a:p>
          <a:p>
            <a:pPr marL="809625" lvl="1" indent="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>
                <a:ea typeface="MS PGothic"/>
                <a:cs typeface="MS PGothic"/>
              </a:rPr>
              <a:t>779 Beds</a:t>
            </a:r>
          </a:p>
          <a:p>
            <a:pPr marL="809625" lvl="1" indent="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>
                <a:ea typeface="MS PGothic"/>
                <a:cs typeface="MS PGothic"/>
              </a:rPr>
              <a:t>270,000 Square Feet</a:t>
            </a:r>
          </a:p>
          <a:p>
            <a:pPr marL="809625" lvl="1" indent="457200">
              <a:buClr>
                <a:srgbClr val="FF9900"/>
              </a:buClr>
              <a:buFont typeface="Wingdings" pitchFamily="2" charset="2"/>
              <a:buNone/>
            </a:pPr>
            <a:endParaRPr lang="en-US" sz="1000">
              <a:ea typeface="MS PGothic"/>
              <a:cs typeface="MS PGothic"/>
            </a:endParaRPr>
          </a:p>
          <a:p>
            <a:pPr marL="809625" indent="-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2000">
                <a:ea typeface="MS PGothic"/>
                <a:cs typeface="MS PGothic"/>
              </a:rPr>
              <a:t>Domestic Hot Water Pre-Heat System</a:t>
            </a:r>
          </a:p>
          <a:p>
            <a:pPr marL="809625" indent="-457200">
              <a:buClr>
                <a:srgbClr val="FF9900"/>
              </a:buClr>
              <a:buFont typeface="Wingdings" pitchFamily="2" charset="2"/>
              <a:buNone/>
            </a:pPr>
            <a:endParaRPr lang="en-US" sz="1000">
              <a:ea typeface="MS PGothic"/>
              <a:cs typeface="MS PGothic"/>
            </a:endParaRPr>
          </a:p>
          <a:p>
            <a:pPr marL="809625" indent="-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2000">
                <a:ea typeface="MS PGothic"/>
                <a:cs typeface="MS PGothic"/>
              </a:rPr>
              <a:t>Emergency  </a:t>
            </a:r>
          </a:p>
          <a:p>
            <a:pPr marL="809625" indent="-457200">
              <a:buClr>
                <a:srgbClr val="FF9900"/>
              </a:buClr>
            </a:pPr>
            <a:r>
              <a:rPr lang="en-US" sz="2000">
                <a:ea typeface="MS PGothic"/>
                <a:cs typeface="MS PGothic"/>
              </a:rPr>
              <a:t>	Power System</a:t>
            </a:r>
          </a:p>
          <a:p>
            <a:pPr marL="809625" indent="-457200">
              <a:buClr>
                <a:schemeClr val="accent2"/>
              </a:buClr>
              <a:buFont typeface="Wingdings" pitchFamily="2" charset="2"/>
              <a:buChar char="q"/>
            </a:pPr>
            <a:endParaRPr lang="en-US" sz="2000">
              <a:ea typeface="MS PGothic"/>
              <a:cs typeface="MS PGothic"/>
            </a:endParaRPr>
          </a:p>
          <a:p>
            <a:pPr marL="809625" indent="-457200"/>
            <a:endParaRPr lang="en-US"/>
          </a:p>
        </p:txBody>
      </p:sp>
      <p:graphicFrame>
        <p:nvGraphicFramePr>
          <p:cNvPr id="1028" name="Object 4"/>
          <p:cNvGraphicFramePr>
            <a:graphicFrameLocks noChangeAspect="1"/>
          </p:cNvGraphicFramePr>
          <p:nvPr/>
        </p:nvGraphicFramePr>
        <p:xfrm>
          <a:off x="4302125" y="3363913"/>
          <a:ext cx="3622675" cy="2203450"/>
        </p:xfrm>
        <a:graphic>
          <a:graphicData uri="http://schemas.openxmlformats.org/presentationml/2006/ole">
            <p:oleObj spid="_x0000_s1028" name="Bitmap Image" r:id="rId6" imgW="13485714" imgH="8209524" progId="PBrush">
              <p:embed/>
            </p:oleObj>
          </a:graphicData>
        </a:graphic>
      </p:graphicFrame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304800"/>
            <a:ext cx="9144000" cy="121602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3200" smtClean="0">
                <a:latin typeface="Arial Black" pitchFamily="34" charset="0"/>
              </a:rPr>
              <a:t>Overview of Geothermal </a:t>
            </a:r>
            <a:r>
              <a:rPr lang="en-US" sz="3200" smtClean="0">
                <a:latin typeface="Arial Black" pitchFamily="34" charset="0"/>
                <a:ea typeface="MS PGothic"/>
                <a:cs typeface="MS PGothic"/>
              </a:rPr>
              <a:t>Heat Pump</a:t>
            </a:r>
            <a:r>
              <a:rPr lang="en-US" sz="3600" smtClean="0">
                <a:ea typeface="MS PGothic"/>
                <a:cs typeface="MS PGothic"/>
              </a:rPr>
              <a:t> </a:t>
            </a:r>
            <a:r>
              <a:rPr lang="en-US" sz="3200" smtClean="0">
                <a:ea typeface="MS PGothic"/>
                <a:cs typeface="MS PGothic"/>
              </a:rPr>
              <a:t>Central Plant</a:t>
            </a:r>
            <a:endParaRPr lang="en-US" sz="3200" smtClean="0"/>
          </a:p>
        </p:txBody>
      </p:sp>
      <p:graphicFrame>
        <p:nvGraphicFramePr>
          <p:cNvPr id="2050" name="Object 4"/>
          <p:cNvGraphicFramePr>
            <a:graphicFrameLocks noChangeAspect="1"/>
          </p:cNvGraphicFramePr>
          <p:nvPr>
            <p:ph sz="half" idx="2"/>
          </p:nvPr>
        </p:nvGraphicFramePr>
        <p:xfrm>
          <a:off x="5373688" y="2654300"/>
          <a:ext cx="2463800" cy="2463800"/>
        </p:xfrm>
        <a:graphic>
          <a:graphicData uri="http://schemas.openxmlformats.org/presentationml/2006/ole">
            <p:oleObj spid="_x0000_s2050" name="Image" r:id="rId4" imgW="2463492" imgH="2463492" progId="">
              <p:embed/>
            </p:oleObj>
          </a:graphicData>
        </a:graphic>
      </p:graphicFrame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278313" y="1879600"/>
            <a:ext cx="4702175" cy="379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3" name="TextBox 8"/>
          <p:cNvSpPr txBox="1">
            <a:spLocks noChangeArrowheads="1"/>
          </p:cNvSpPr>
          <p:nvPr/>
        </p:nvSpPr>
        <p:spPr bwMode="auto">
          <a:xfrm>
            <a:off x="142875" y="1852613"/>
            <a:ext cx="4256088" cy="406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9625" indent="-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>
                <a:ea typeface="MS PGothic"/>
                <a:cs typeface="MS PGothic"/>
              </a:rPr>
              <a:t>Four Borefields in 8 Acres</a:t>
            </a:r>
          </a:p>
          <a:p>
            <a:pPr marL="809625" lvl="1" indent="457200">
              <a:buClr>
                <a:srgbClr val="FF9900"/>
              </a:buClr>
              <a:buFont typeface="Wingdings" pitchFamily="2" charset="2"/>
              <a:buNone/>
            </a:pPr>
            <a:endParaRPr lang="en-US" sz="800">
              <a:ea typeface="MS PGothic"/>
              <a:cs typeface="MS PGothic"/>
            </a:endParaRPr>
          </a:p>
          <a:p>
            <a:pPr marL="809625" indent="-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>
                <a:ea typeface="MS PGothic"/>
                <a:cs typeface="MS PGothic"/>
              </a:rPr>
              <a:t>667 Bores at 300 ft Depth</a:t>
            </a:r>
          </a:p>
          <a:p>
            <a:pPr marL="809625" indent="-457200">
              <a:buClr>
                <a:srgbClr val="FF9900"/>
              </a:buClr>
              <a:buFont typeface="Wingdings" pitchFamily="2" charset="2"/>
              <a:buNone/>
            </a:pPr>
            <a:endParaRPr lang="en-US" sz="800">
              <a:ea typeface="MS PGothic"/>
              <a:cs typeface="MS PGothic"/>
            </a:endParaRPr>
          </a:p>
          <a:p>
            <a:pPr marL="809625" indent="-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>
                <a:ea typeface="MS PGothic"/>
                <a:cs typeface="MS PGothic"/>
              </a:rPr>
              <a:t>25 Nominal 70 Ton Water-to-Water Heat Pumps</a:t>
            </a:r>
          </a:p>
          <a:p>
            <a:pPr marL="809625" lvl="1" indent="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>
                <a:ea typeface="MS PGothic"/>
                <a:cs typeface="MS PGothic"/>
              </a:rPr>
              <a:t>1050 Tons Firm 		     Capacity</a:t>
            </a:r>
          </a:p>
          <a:p>
            <a:pPr marL="809625" lvl="1" indent="457200">
              <a:buClr>
                <a:srgbClr val="FF9900"/>
              </a:buClr>
              <a:buFont typeface="Wingdings" pitchFamily="2" charset="2"/>
              <a:buNone/>
            </a:pPr>
            <a:endParaRPr lang="en-US" sz="800">
              <a:ea typeface="MS PGothic"/>
              <a:cs typeface="MS PGothic"/>
            </a:endParaRPr>
          </a:p>
          <a:p>
            <a:pPr marL="809625" indent="-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>
                <a:ea typeface="MS PGothic"/>
                <a:cs typeface="MS PGothic"/>
              </a:rPr>
              <a:t>Drilling 100% Complete</a:t>
            </a:r>
          </a:p>
          <a:p>
            <a:pPr marL="809625" indent="-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>
                <a:ea typeface="MS PGothic"/>
                <a:cs typeface="MS PGothic"/>
              </a:rPr>
              <a:t>Circuit Installation 90% Complete</a:t>
            </a:r>
          </a:p>
          <a:p>
            <a:pPr marL="809625" indent="-457200">
              <a:buClr>
                <a:srgbClr val="FF9900"/>
              </a:buClr>
              <a:buFont typeface="Wingdings" pitchFamily="2" charset="2"/>
              <a:buChar char="q"/>
            </a:pPr>
            <a:r>
              <a:rPr lang="en-US">
                <a:ea typeface="MS PGothic"/>
                <a:cs typeface="MS PGothic"/>
              </a:rPr>
              <a:t>Circuit Tie-Ins to Plant 75% Complete</a:t>
            </a:r>
          </a:p>
          <a:p>
            <a:pPr marL="809625" indent="-457200">
              <a:buClr>
                <a:schemeClr val="accent2"/>
              </a:buClr>
              <a:buFont typeface="Wingdings" pitchFamily="2" charset="2"/>
              <a:buChar char="q"/>
            </a:pPr>
            <a:endParaRPr lang="en-US">
              <a:ea typeface="MS PGothic"/>
              <a:cs typeface="MS PGothic"/>
            </a:endParaRPr>
          </a:p>
          <a:p>
            <a:pPr marL="809625" indent="-457200"/>
            <a:endParaRPr lang="en-US"/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758825"/>
            <a:ext cx="8382000" cy="88423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mtClean="0"/>
              <a:t>Energy Conservation Measures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457200" y="1776413"/>
            <a:ext cx="8305800" cy="308768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2000" smtClean="0"/>
              <a:t> Energy Recovery Systems</a:t>
            </a:r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2000" smtClean="0"/>
              <a:t> Daylight Sensors </a:t>
            </a:r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2000" smtClean="0"/>
              <a:t> Fluorescent Dimming</a:t>
            </a:r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2000" smtClean="0"/>
              <a:t> Control Management system</a:t>
            </a:r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2000" smtClean="0"/>
              <a:t> Ozone System for Laundry</a:t>
            </a:r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2000" smtClean="0"/>
              <a:t> Snowmelt Geothermal System</a:t>
            </a:r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2000" smtClean="0"/>
              <a:t> Variable Frequency Drives</a:t>
            </a:r>
          </a:p>
          <a:p>
            <a:pPr eaLnBrk="1" hangingPunct="1"/>
            <a:endParaRPr lang="en-US" smtClean="0"/>
          </a:p>
          <a:p>
            <a:pPr eaLnBrk="1" hangingPunct="1"/>
            <a:endParaRPr lang="en-US" smtClean="0"/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758825"/>
            <a:ext cx="8382000" cy="88423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mtClean="0"/>
              <a:t>Domestic Hot Water Pre-Heat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457200" y="1676400"/>
            <a:ext cx="8686800" cy="42973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1800" smtClean="0"/>
              <a:t>  1</a:t>
            </a:r>
            <a:r>
              <a:rPr lang="en-US" sz="1800" baseline="30000" smtClean="0"/>
              <a:t>st</a:t>
            </a:r>
            <a:r>
              <a:rPr lang="en-US" sz="1800" smtClean="0"/>
              <a:t> Stage - Piping to Allow Heat Transfer from DEC HWS, HWR, or CHWR Lines</a:t>
            </a:r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endParaRPr lang="en-US" sz="1000" smtClean="0"/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1800" smtClean="0"/>
              <a:t>  2</a:t>
            </a:r>
            <a:r>
              <a:rPr lang="en-US" sz="1800" baseline="30000" smtClean="0"/>
              <a:t>nd</a:t>
            </a:r>
            <a:r>
              <a:rPr lang="en-US" sz="1800" smtClean="0"/>
              <a:t> Stage - W-t-W Heat Pump in Building Using Borefield as Heat Source</a:t>
            </a:r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endParaRPr lang="en-US" sz="1000" smtClean="0"/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1800" smtClean="0"/>
              <a:t>  Balances Load in Borefield (building is cooling dominated)</a:t>
            </a:r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endParaRPr lang="en-US" sz="1000" smtClean="0"/>
          </a:p>
          <a:p>
            <a:pPr eaLnBrk="1" hangingPunct="1"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1800" smtClean="0"/>
              <a:t>  Projected Energy Cost Savings of at Least 35% for DHW Production</a:t>
            </a:r>
          </a:p>
          <a:p>
            <a:pPr eaLnBrk="1" hangingPunct="1"/>
            <a:endParaRPr lang="en-US" sz="2600" smtClean="0"/>
          </a:p>
          <a:p>
            <a:pPr eaLnBrk="1" hangingPunct="1"/>
            <a:endParaRPr lang="en-US" sz="2600" smtClean="0"/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758825"/>
            <a:ext cx="8382000" cy="88423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mtClean="0"/>
              <a:t>Sustainability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76400"/>
            <a:ext cx="8686800" cy="4297363"/>
          </a:xfrm>
        </p:spPr>
        <p:txBody>
          <a:bodyPr/>
          <a:lstStyle/>
          <a:p>
            <a:pPr marL="347663" indent="-347663" eaLnBrk="1" hangingPunct="1">
              <a:buClr>
                <a:srgbClr val="FF9900"/>
              </a:buClr>
              <a:buFont typeface="Wingdings" pitchFamily="2" charset="2"/>
              <a:buChar char="q"/>
              <a:defRPr/>
            </a:pPr>
            <a:r>
              <a:rPr lang="en-US" sz="2000" dirty="0" smtClean="0"/>
              <a:t>Projected 29% Energy Cost Savings Vs. a Conventional Thermal Plant</a:t>
            </a:r>
          </a:p>
          <a:p>
            <a:pPr marL="347663" indent="-347663" eaLnBrk="1" hangingPunct="1">
              <a:buClr>
                <a:srgbClr val="FF9900"/>
              </a:buClr>
              <a:buFont typeface="Wingdings" pitchFamily="2" charset="2"/>
              <a:buChar char="q"/>
              <a:defRPr/>
            </a:pPr>
            <a:endParaRPr lang="en-US" sz="1000" dirty="0" smtClean="0"/>
          </a:p>
          <a:p>
            <a:pPr marL="344488" indent="-344488" eaLnBrk="1" hangingPunct="1">
              <a:buClr>
                <a:srgbClr val="FF9900"/>
              </a:buClr>
              <a:buFont typeface="Wingdings" pitchFamily="2" charset="2"/>
              <a:buChar char="q"/>
              <a:defRPr/>
            </a:pPr>
            <a:r>
              <a:rPr lang="en-US" sz="2000" dirty="0" smtClean="0"/>
              <a:t>No Site Emissions</a:t>
            </a:r>
          </a:p>
          <a:p>
            <a:pPr marL="344488" indent="-344488" eaLnBrk="1" hangingPunct="1">
              <a:buClr>
                <a:srgbClr val="FF9900"/>
              </a:buClr>
              <a:buFont typeface="Wingdings" pitchFamily="2" charset="2"/>
              <a:buChar char="q"/>
              <a:defRPr/>
            </a:pPr>
            <a:endParaRPr lang="en-US" sz="1000" dirty="0" smtClean="0"/>
          </a:p>
          <a:p>
            <a:pPr marL="347663" indent="-347663" eaLnBrk="1" hangingPunct="1">
              <a:buClr>
                <a:srgbClr val="FF9900"/>
              </a:buClr>
              <a:buFont typeface="Wingdings" pitchFamily="2" charset="2"/>
              <a:buChar char="q"/>
              <a:defRPr/>
            </a:pPr>
            <a:r>
              <a:rPr lang="en-US" sz="2000" dirty="0" smtClean="0"/>
              <a:t>DHW Pre-Heat System Provides Balanced Load for Minimal Long-Term Ground Temperature Impact</a:t>
            </a:r>
          </a:p>
          <a:p>
            <a:pPr eaLnBrk="1" hangingPunct="1">
              <a:defRPr/>
            </a:pPr>
            <a:endParaRPr lang="en-US" dirty="0" smtClean="0"/>
          </a:p>
          <a:p>
            <a:pPr eaLnBrk="1" hangingPunct="1">
              <a:defRPr/>
            </a:pPr>
            <a:endParaRPr lang="en-US" dirty="0" smtClean="0"/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6"/>
          <p:cNvSpPr>
            <a:spLocks noGrp="1"/>
          </p:cNvSpPr>
          <p:nvPr>
            <p:ph type="title"/>
          </p:nvPr>
        </p:nvSpPr>
        <p:spPr bwMode="auto">
          <a:xfrm>
            <a:off x="457200" y="758825"/>
            <a:ext cx="8382000" cy="88423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mtClean="0"/>
              <a:t>Impact of the SW 40</a:t>
            </a:r>
            <a:r>
              <a:rPr lang="en-US" baseline="30000" smtClean="0"/>
              <a:t>th</a:t>
            </a:r>
            <a:r>
              <a:rPr lang="en-US" smtClean="0"/>
              <a:t> TEF Geothermal System</a:t>
            </a:r>
          </a:p>
        </p:txBody>
      </p:sp>
      <p:sp>
        <p:nvSpPr>
          <p:cNvPr id="10243" name="TextBox 7"/>
          <p:cNvSpPr txBox="1">
            <a:spLocks noChangeArrowheads="1"/>
          </p:cNvSpPr>
          <p:nvPr/>
        </p:nvSpPr>
        <p:spPr bwMode="auto">
          <a:xfrm>
            <a:off x="485775" y="1846263"/>
            <a:ext cx="8526463" cy="186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517525" indent="-517525">
              <a:spcAft>
                <a:spcPts val="600"/>
              </a:spcAft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1600"/>
              <a:t>Introduction of Geothermal Technology to District Energy Market</a:t>
            </a:r>
          </a:p>
          <a:p>
            <a:pPr marL="517525" indent="-517525">
              <a:spcAft>
                <a:spcPts val="600"/>
              </a:spcAft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1600"/>
              <a:t>Demonstration of Reduction in Energy Consumption &amp; Cost</a:t>
            </a:r>
          </a:p>
          <a:p>
            <a:pPr marL="517525" indent="-517525">
              <a:spcAft>
                <a:spcPts val="600"/>
              </a:spcAft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1600"/>
              <a:t>Future Expansion Allows Versatility of Plant Growth Options</a:t>
            </a:r>
          </a:p>
          <a:p>
            <a:pPr marL="517525" indent="-517525">
              <a:spcAft>
                <a:spcPts val="600"/>
              </a:spcAft>
              <a:buClr>
                <a:srgbClr val="FF9900"/>
              </a:buClr>
              <a:buFont typeface="Wingdings" pitchFamily="2" charset="2"/>
              <a:buChar char="q"/>
            </a:pPr>
            <a:r>
              <a:rPr lang="en-US" sz="1600"/>
              <a:t>Data Collections to Support Application of Geothermal Technologies in District Energy Systems</a:t>
            </a:r>
          </a:p>
          <a:p>
            <a:pPr marL="517525" indent="-517525"/>
            <a:endParaRPr lang="en-US" sz="1600" b="1"/>
          </a:p>
        </p:txBody>
      </p:sp>
      <p:grpSp>
        <p:nvGrpSpPr>
          <p:cNvPr id="10244" name="Group 16"/>
          <p:cNvGrpSpPr>
            <a:grpSpLocks/>
          </p:cNvGrpSpPr>
          <p:nvPr/>
        </p:nvGrpSpPr>
        <p:grpSpPr bwMode="auto">
          <a:xfrm>
            <a:off x="1901968" y="3227388"/>
            <a:ext cx="5269176" cy="2917825"/>
            <a:chOff x="949" y="2111"/>
            <a:chExt cx="3102" cy="1684"/>
          </a:xfrm>
        </p:grpSpPr>
        <p:sp>
          <p:nvSpPr>
            <p:cNvPr id="10245" name="AutoShape 6"/>
            <p:cNvSpPr>
              <a:spLocks noChangeAspect="1" noChangeArrowheads="1"/>
            </p:cNvSpPr>
            <p:nvPr/>
          </p:nvSpPr>
          <p:spPr bwMode="auto">
            <a:xfrm rot="1910218">
              <a:off x="1849" y="2173"/>
              <a:ext cx="432" cy="880"/>
            </a:xfrm>
            <a:prstGeom prst="curvedRightArrow">
              <a:avLst>
                <a:gd name="adj1" fmla="val 40741"/>
                <a:gd name="adj2" fmla="val 81481"/>
                <a:gd name="adj3" fmla="val 33333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46" name="AutoShape 7"/>
            <p:cNvSpPr>
              <a:spLocks noChangeAspect="1" noChangeArrowheads="1"/>
            </p:cNvSpPr>
            <p:nvPr/>
          </p:nvSpPr>
          <p:spPr bwMode="auto">
            <a:xfrm rot="-5400000">
              <a:off x="2317" y="2708"/>
              <a:ext cx="393" cy="967"/>
            </a:xfrm>
            <a:prstGeom prst="curvedRightArrow">
              <a:avLst>
                <a:gd name="adj1" fmla="val 49211"/>
                <a:gd name="adj2" fmla="val 98422"/>
                <a:gd name="adj3" fmla="val 33333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47" name="AutoShape 8"/>
            <p:cNvSpPr>
              <a:spLocks noChangeAspect="1" noChangeArrowheads="1"/>
            </p:cNvSpPr>
            <p:nvPr/>
          </p:nvSpPr>
          <p:spPr bwMode="auto">
            <a:xfrm rot="8925690">
              <a:off x="2638" y="2111"/>
              <a:ext cx="432" cy="880"/>
            </a:xfrm>
            <a:prstGeom prst="curvedRightArrow">
              <a:avLst>
                <a:gd name="adj1" fmla="val 40741"/>
                <a:gd name="adj2" fmla="val 81481"/>
                <a:gd name="adj3" fmla="val 33333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81" name="Text Box 9"/>
            <p:cNvSpPr txBox="1">
              <a:spLocks noChangeArrowheads="1"/>
            </p:cNvSpPr>
            <p:nvPr/>
          </p:nvSpPr>
          <p:spPr bwMode="auto">
            <a:xfrm>
              <a:off x="2209" y="2603"/>
              <a:ext cx="511" cy="4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  <a:defRPr/>
              </a:pPr>
              <a:r>
                <a:rPr lang="en-US" sz="1400" b="1" u="sng" dirty="0">
                  <a:solidFill>
                    <a:srgbClr val="008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Arial" pitchFamily="34" charset="0"/>
                  <a:ea typeface="MS PGothic"/>
                  <a:cs typeface="MS PGothic"/>
                </a:rPr>
                <a:t>Market</a:t>
              </a:r>
              <a:r>
                <a:rPr lang="en-US" sz="1400" b="1" dirty="0">
                  <a:solidFill>
                    <a:srgbClr val="008000"/>
                  </a:solidFill>
                  <a:effectLst>
                    <a:outerShdw blurRad="38100" dist="38100" dir="2700000" algn="tl">
                      <a:srgbClr val="FFFFFF"/>
                    </a:outerShdw>
                  </a:effectLst>
                  <a:latin typeface="Arial" pitchFamily="34" charset="0"/>
                  <a:ea typeface="MS PGothic"/>
                  <a:cs typeface="MS PGothic"/>
                </a:rPr>
                <a:t> District Energy</a:t>
              </a:r>
            </a:p>
          </p:txBody>
        </p:sp>
        <p:sp>
          <p:nvSpPr>
            <p:cNvPr id="10249" name="Text Box 10"/>
            <p:cNvSpPr txBox="1">
              <a:spLocks noChangeArrowheads="1"/>
            </p:cNvSpPr>
            <p:nvPr/>
          </p:nvSpPr>
          <p:spPr bwMode="auto">
            <a:xfrm>
              <a:off x="1857" y="3435"/>
              <a:ext cx="933" cy="3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</a:pPr>
              <a:r>
                <a:rPr lang="en-US" sz="1400" u="sng">
                  <a:latin typeface="Arial" pitchFamily="34" charset="0"/>
                  <a:ea typeface="MS PGothic"/>
                  <a:cs typeface="MS PGothic"/>
                </a:rPr>
                <a:t>Performance</a:t>
              </a:r>
              <a:r>
                <a:rPr lang="en-US" sz="1400">
                  <a:latin typeface="Arial" pitchFamily="34" charset="0"/>
                  <a:ea typeface="MS PGothic"/>
                  <a:cs typeface="MS PGothic"/>
                </a:rPr>
                <a:t> </a:t>
              </a:r>
            </a:p>
            <a:p>
              <a:pPr algn="ctr" eaLnBrk="1" hangingPunct="1">
                <a:spcBef>
                  <a:spcPct val="50000"/>
                </a:spcBef>
              </a:pPr>
              <a:r>
                <a:rPr lang="en-US" sz="1400">
                  <a:latin typeface="Arial" pitchFamily="34" charset="0"/>
                  <a:ea typeface="MS PGothic"/>
                  <a:cs typeface="MS PGothic"/>
                </a:rPr>
                <a:t>Load Diversity</a:t>
              </a:r>
            </a:p>
          </p:txBody>
        </p:sp>
        <p:sp>
          <p:nvSpPr>
            <p:cNvPr id="10250" name="Text Box 11"/>
            <p:cNvSpPr txBox="1">
              <a:spLocks noChangeArrowheads="1"/>
            </p:cNvSpPr>
            <p:nvPr/>
          </p:nvSpPr>
          <p:spPr bwMode="auto">
            <a:xfrm>
              <a:off x="3137" y="2376"/>
              <a:ext cx="914" cy="4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eaLnBrk="1" hangingPunct="1"/>
              <a:r>
                <a:rPr lang="en-US" sz="1400" u="sng">
                  <a:latin typeface="Arial" pitchFamily="34" charset="0"/>
                  <a:ea typeface="MS PGothic"/>
                  <a:cs typeface="MS PGothic"/>
                </a:rPr>
                <a:t>Costs</a:t>
              </a:r>
              <a:r>
                <a:rPr lang="en-US" sz="1400">
                  <a:latin typeface="Arial" pitchFamily="34" charset="0"/>
                  <a:ea typeface="MS PGothic"/>
                  <a:cs typeface="MS PGothic"/>
                </a:rPr>
                <a:t> </a:t>
              </a:r>
              <a:br>
                <a:rPr lang="en-US" sz="1400">
                  <a:latin typeface="Arial" pitchFamily="34" charset="0"/>
                  <a:ea typeface="MS PGothic"/>
                  <a:cs typeface="MS PGothic"/>
                </a:rPr>
              </a:br>
              <a:r>
                <a:rPr lang="en-US" sz="1400">
                  <a:latin typeface="Arial" pitchFamily="34" charset="0"/>
                  <a:ea typeface="MS PGothic"/>
                  <a:cs typeface="MS PGothic"/>
                </a:rPr>
                <a:t>District Shares </a:t>
              </a:r>
              <a:br>
                <a:rPr lang="en-US" sz="1400">
                  <a:latin typeface="Arial" pitchFamily="34" charset="0"/>
                  <a:ea typeface="MS PGothic"/>
                  <a:cs typeface="MS PGothic"/>
                </a:rPr>
              </a:br>
              <a:r>
                <a:rPr lang="en-US" sz="1400">
                  <a:latin typeface="Arial" pitchFamily="34" charset="0"/>
                  <a:ea typeface="MS PGothic"/>
                  <a:cs typeface="MS PGothic"/>
                </a:rPr>
                <a:t>Capital Costs</a:t>
              </a:r>
            </a:p>
          </p:txBody>
        </p:sp>
        <p:sp>
          <p:nvSpPr>
            <p:cNvPr id="10251" name="Text Box 12"/>
            <p:cNvSpPr txBox="1">
              <a:spLocks noChangeArrowheads="1"/>
            </p:cNvSpPr>
            <p:nvPr/>
          </p:nvSpPr>
          <p:spPr bwMode="auto">
            <a:xfrm>
              <a:off x="949" y="2340"/>
              <a:ext cx="829" cy="5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 eaLnBrk="1" hangingPunct="1">
                <a:spcBef>
                  <a:spcPct val="50000"/>
                </a:spcBef>
              </a:pPr>
              <a:r>
                <a:rPr lang="en-US" sz="1400" u="sng" dirty="0">
                  <a:latin typeface="Arial" pitchFamily="34" charset="0"/>
                  <a:ea typeface="MS PGothic"/>
                  <a:cs typeface="MS PGothic"/>
                </a:rPr>
                <a:t>Applications</a:t>
              </a:r>
              <a:br>
                <a:rPr lang="en-US" sz="1400" u="sng" dirty="0">
                  <a:latin typeface="Arial" pitchFamily="34" charset="0"/>
                  <a:ea typeface="MS PGothic"/>
                  <a:cs typeface="MS PGothic"/>
                </a:rPr>
              </a:br>
              <a:r>
                <a:rPr lang="en-US" sz="1400" dirty="0">
                  <a:latin typeface="Arial" pitchFamily="34" charset="0"/>
                  <a:ea typeface="MS PGothic"/>
                  <a:cs typeface="MS PGothic"/>
                </a:rPr>
                <a:t>Secured Facility, Critical Load</a:t>
              </a:r>
            </a:p>
          </p:txBody>
        </p:sp>
      </p:grp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74675" y="304800"/>
            <a:ext cx="8132763" cy="9445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3200" smtClean="0">
                <a:latin typeface="Arial Black" pitchFamily="34" charset="0"/>
              </a:rPr>
              <a:t>Overview of Budget &amp; Funding</a:t>
            </a:r>
          </a:p>
        </p:txBody>
      </p:sp>
      <p:graphicFrame>
        <p:nvGraphicFramePr>
          <p:cNvPr id="3075" name="Object 8"/>
          <p:cNvGraphicFramePr>
            <a:graphicFrameLocks noChangeAspect="1"/>
          </p:cNvGraphicFramePr>
          <p:nvPr/>
        </p:nvGraphicFramePr>
        <p:xfrm>
          <a:off x="-842411" y="2268570"/>
          <a:ext cx="5924550" cy="3749675"/>
        </p:xfrm>
        <a:graphic>
          <a:graphicData uri="http://schemas.openxmlformats.org/presentationml/2006/ole">
            <p:oleObj spid="_x0000_s3075" name="Worksheet" r:id="rId4" imgW="5925826" imgH="3749365" progId="Excel.Sheet.8">
              <p:embed/>
            </p:oleObj>
          </a:graphicData>
        </a:graphic>
      </p:graphicFrame>
      <p:sp>
        <p:nvSpPr>
          <p:cNvPr id="3077" name="Text Box 58"/>
          <p:cNvSpPr txBox="1">
            <a:spLocks noChangeArrowheads="1"/>
          </p:cNvSpPr>
          <p:nvPr/>
        </p:nvSpPr>
        <p:spPr bwMode="auto">
          <a:xfrm>
            <a:off x="1303692" y="2913031"/>
            <a:ext cx="1628775" cy="51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/>
              <a:t>Geothermal System</a:t>
            </a:r>
          </a:p>
        </p:txBody>
      </p:sp>
      <p:sp>
        <p:nvSpPr>
          <p:cNvPr id="18" name="Text Box 36"/>
          <p:cNvSpPr txBox="1">
            <a:spLocks noChangeArrowheads="1"/>
          </p:cNvSpPr>
          <p:nvPr/>
        </p:nvSpPr>
        <p:spPr bwMode="auto">
          <a:xfrm>
            <a:off x="615950" y="1779588"/>
            <a:ext cx="3214688" cy="51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400" b="1" dirty="0">
                <a:effectLst>
                  <a:outerShdw blurRad="38100" dist="38100" dir="2700000" algn="tl">
                    <a:srgbClr val="333333"/>
                  </a:outerShdw>
                </a:effectLst>
              </a:rPr>
              <a:t>Total Estimated Project Cost $20,132,824</a:t>
            </a:r>
          </a:p>
        </p:txBody>
      </p:sp>
      <p:sp>
        <p:nvSpPr>
          <p:cNvPr id="3079" name="Rectangle 11"/>
          <p:cNvSpPr>
            <a:spLocks noChangeArrowheads="1"/>
          </p:cNvSpPr>
          <p:nvPr/>
        </p:nvSpPr>
        <p:spPr bwMode="auto">
          <a:xfrm>
            <a:off x="4181475" y="1736725"/>
            <a:ext cx="4962525" cy="3533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469900" indent="-469900">
              <a:spcBef>
                <a:spcPct val="20000"/>
              </a:spcBef>
              <a:buClr>
                <a:srgbClr val="FF9900"/>
              </a:buClr>
              <a:buFont typeface="Wingdings" pitchFamily="2" charset="2"/>
              <a:buChar char="o"/>
            </a:pPr>
            <a:r>
              <a:rPr lang="en-US" sz="1600" dirty="0"/>
              <a:t>$5 million ARRA Grant Received from Department of Energy in 2009</a:t>
            </a:r>
          </a:p>
          <a:p>
            <a:pPr marL="469900" indent="-469900">
              <a:spcBef>
                <a:spcPct val="20000"/>
              </a:spcBef>
              <a:buClr>
                <a:srgbClr val="FF9900"/>
              </a:buClr>
              <a:buFont typeface="Wingdings" pitchFamily="2" charset="2"/>
              <a:buChar char="o"/>
            </a:pPr>
            <a:r>
              <a:rPr lang="en-US" sz="1600" dirty="0"/>
              <a:t>Requires Quarterly and Annual Progress Reports </a:t>
            </a:r>
          </a:p>
          <a:p>
            <a:pPr marL="469900" indent="-469900">
              <a:spcBef>
                <a:spcPct val="20000"/>
              </a:spcBef>
              <a:buClr>
                <a:srgbClr val="FF9900"/>
              </a:buClr>
              <a:buFont typeface="Wingdings" pitchFamily="2" charset="2"/>
              <a:buChar char="o"/>
            </a:pPr>
            <a:r>
              <a:rPr lang="en-US" sz="1600" dirty="0"/>
              <a:t>Data Reporting for 3 Years Following Project Completion</a:t>
            </a:r>
          </a:p>
          <a:p>
            <a:pPr marL="469900" indent="-469900">
              <a:spcBef>
                <a:spcPct val="20000"/>
              </a:spcBef>
              <a:buClr>
                <a:srgbClr val="FF9900"/>
              </a:buClr>
              <a:buFont typeface="Wingdings" pitchFamily="2" charset="2"/>
              <a:buChar char="o"/>
            </a:pPr>
            <a:r>
              <a:rPr lang="en-US" sz="1600" dirty="0"/>
              <a:t>Buy America Act Compliance</a:t>
            </a:r>
          </a:p>
          <a:p>
            <a:pPr marL="469900" indent="-469900">
              <a:spcBef>
                <a:spcPct val="20000"/>
              </a:spcBef>
              <a:buClr>
                <a:srgbClr val="FF9900"/>
              </a:buClr>
              <a:buFont typeface="Wingdings" pitchFamily="2" charset="2"/>
              <a:buChar char="o"/>
            </a:pPr>
            <a:r>
              <a:rPr lang="en-US" sz="1600" dirty="0"/>
              <a:t>Davis-Bacon Act Compliance</a:t>
            </a:r>
          </a:p>
          <a:p>
            <a:pPr marL="469900" indent="-469900">
              <a:spcBef>
                <a:spcPct val="20000"/>
              </a:spcBef>
              <a:buClr>
                <a:srgbClr val="FF9900"/>
              </a:buClr>
              <a:buFont typeface="Wingdings" pitchFamily="2" charset="2"/>
              <a:buChar char="o"/>
            </a:pPr>
            <a:r>
              <a:rPr lang="en-US" sz="1600" dirty="0"/>
              <a:t>Funds expended through  March 2011 = $11,455,993</a:t>
            </a:r>
          </a:p>
          <a:p>
            <a:pPr marL="908050" lvl="1" indent="-436563">
              <a:spcBef>
                <a:spcPct val="20000"/>
              </a:spcBef>
              <a:buClr>
                <a:srgbClr val="FF9900"/>
              </a:buClr>
              <a:buFont typeface="Wingdings" pitchFamily="2" charset="2"/>
              <a:buChar char="n"/>
            </a:pPr>
            <a:r>
              <a:rPr lang="en-US" sz="1600" dirty="0"/>
              <a:t>DOE Share = $3,260,341</a:t>
            </a:r>
          </a:p>
          <a:p>
            <a:pPr marL="908050" lvl="1" indent="-436563">
              <a:spcBef>
                <a:spcPct val="20000"/>
              </a:spcBef>
              <a:buClr>
                <a:srgbClr val="FF9900"/>
              </a:buClr>
              <a:buFont typeface="Wingdings" pitchFamily="2" charset="2"/>
              <a:buChar char="n"/>
            </a:pPr>
            <a:r>
              <a:rPr lang="en-US" sz="1600" dirty="0"/>
              <a:t>DEC Share = $8,195,652</a:t>
            </a:r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</a:pPr>
            <a:endParaRPr lang="en-US" sz="1600" dirty="0"/>
          </a:p>
          <a:p>
            <a:pPr marL="469900" indent="-469900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o"/>
            </a:pPr>
            <a:endParaRPr lang="en-US" sz="1600" dirty="0"/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blank_no_left_bar</Template>
  <TotalTime>3850</TotalTime>
  <Words>311</Words>
  <Application>Microsoft Office PowerPoint</Application>
  <PresentationFormat>On-screen Show (4:3)</PresentationFormat>
  <Paragraphs>75</Paragraphs>
  <Slides>8</Slides>
  <Notes>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Blank Presentation</vt:lpstr>
      <vt:lpstr>Image</vt:lpstr>
      <vt:lpstr>Bitmap Image</vt:lpstr>
      <vt:lpstr>Worksheet</vt:lpstr>
      <vt:lpstr>District Energy Corporation</vt:lpstr>
      <vt:lpstr>Project Overview</vt:lpstr>
      <vt:lpstr>Overview of Geothermal Heat Pump Central Plant</vt:lpstr>
      <vt:lpstr>Energy Conservation Measures</vt:lpstr>
      <vt:lpstr>Domestic Hot Water Pre-Heat</vt:lpstr>
      <vt:lpstr>Sustainability</vt:lpstr>
      <vt:lpstr>Impact of the SW 40th TEF Geothermal System</vt:lpstr>
      <vt:lpstr>Overview of Budget &amp; Funding</vt:lpstr>
    </vt:vector>
  </TitlesOfParts>
  <Company> 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District Energy Corporation </dc:title>
  <dc:creator>Daniel Coleman</dc:creator>
  <cp:lastModifiedBy>tdavlin</cp:lastModifiedBy>
  <cp:revision>47</cp:revision>
  <dcterms:created xsi:type="dcterms:W3CDTF">2011-02-11T19:55:19Z</dcterms:created>
  <dcterms:modified xsi:type="dcterms:W3CDTF">2011-04-13T14:53:55Z</dcterms:modified>
</cp:coreProperties>
</file>

<file path=docProps/thumbnail.jpeg>
</file>